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83" r:id="rId3"/>
    <p:sldId id="257" r:id="rId4"/>
    <p:sldId id="284" r:id="rId5"/>
    <p:sldId id="285" r:id="rId6"/>
    <p:sldId id="286" r:id="rId7"/>
    <p:sldId id="287" r:id="rId8"/>
    <p:sldId id="288" r:id="rId9"/>
    <p:sldId id="282" r:id="rId10"/>
  </p:sldIdLst>
  <p:sldSz cx="18288000" cy="10287000"/>
  <p:notesSz cx="6858000" cy="9144000"/>
  <p:embeddedFontLst>
    <p:embeddedFont>
      <p:font typeface="Calibri (MS)" panose="020F0502020204030204" pitchFamily="34" charset="0"/>
      <p:regular r:id="rId12"/>
    </p:embeddedFont>
    <p:embeddedFont>
      <p:font typeface="TT Rounds Condensed" panose="02000506030000020003"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38"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2.fntdata"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font" Target="fonts/font1.fntdata"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38FB-26B2-E0B5-234F-09D93B0E0A4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32B415-A6F1-8276-7BEB-BA38435F2EA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B2646A8-6E7D-ACCE-AB1C-606CCB93FF1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DA261A4-2ED8-6673-7182-37611F0287C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FB4FAF2-B5C2-D500-36BA-C9913D27329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D07F1690-2CB9-850A-D35D-91B3086C2F5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752B812-7126-F97D-B316-FC98796268A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026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665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C0AF-968B-3305-2AEA-0B340094504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1460C9-6699-5535-D276-F36B4B8293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9006E25-2EDB-33D2-EEEC-E72B4EE5F21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14DCB7F-A724-2419-F21D-C34C3D79403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973E014-B545-7808-3A37-A7D5DB7DA38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B2CE1C50-ADAA-7242-CB1A-D6739559AD8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FEEBDE6-D11F-2138-E852-274732578FB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1141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19176-ADFB-B2E0-6A95-4AE56993DC2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C57063-1893-093B-3D46-12A8B04076A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C5F7DC7-11E1-8E5F-E91E-30EDB13D08D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9CD6FA1-298F-B813-AE97-C5BE6F96B97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E39E3A6-B682-BFBD-D7B7-C91E59EBC5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5F6A79D8-E28F-00F3-EABD-E89250FB411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5C548A3-A66C-A31C-783E-E4412F5947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573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6CC2-56FB-1C49-4B3C-76090EAE82B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E28421-3408-DFF4-1E87-CBCFB456862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F0E3E60-3758-70AB-CD64-CDA52F4DA37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CEF7316-EA29-AE8C-3017-66C7C999977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D7FE8DC-1380-F3A6-4541-5BB1F150242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261C7709-5907-E206-652D-63CF5934F84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D1D1558-01D3-E411-6E43-A1FC3AEFA53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3421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9457-9771-45FD-1F36-0387EA188AB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E2F7E-826D-59A3-5BB9-1CE9563F0A3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E6E6078-83B8-F7A2-99CD-E5C6803D8B1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CC0ABC6-2016-41ED-7C78-B5FE19F87F4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18A474E-A9BC-060F-BAA8-F758DFFB363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D8D4464F-A3DB-CFF1-3958-4993E04AF89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DA85166-C2F2-4AA6-07C1-21811CCFDE2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6753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772A4-5985-E8B7-8FB7-28021E21604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773A12-1565-1C41-8706-0F484BD7F2F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8A03989-572A-1F87-54E4-8472DFB7A96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D37D9A7-81EB-F31F-1547-4A9F651016D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6414554-9FC9-A1F6-4EEB-258011FF45B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a:extLst>
              <a:ext uri="{FF2B5EF4-FFF2-40B4-BE49-F238E27FC236}">
                <a16:creationId xmlns:a16="http://schemas.microsoft.com/office/drawing/2014/main" id="{8E164DC9-B72C-F156-0A1C-8ED252F3C25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B78724-AC73-F47C-01B8-73A62C70918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561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1841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hyperlink" Target="https://ogmiyiornekler.meb.gov.tr/"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Metin kutusu 2">
            <a:extLst>
              <a:ext uri="{FF2B5EF4-FFF2-40B4-BE49-F238E27FC236}">
                <a16:creationId xmlns:a16="http://schemas.microsoft.com/office/drawing/2014/main" id="{21EFD89D-9CA9-0E5E-8FE2-516608E8BD3E}"/>
              </a:ext>
            </a:extLst>
          </p:cNvPr>
          <p:cNvSpPr txBox="1"/>
          <p:nvPr/>
        </p:nvSpPr>
        <p:spPr>
          <a:xfrm>
            <a:off x="15392400" y="8877300"/>
            <a:ext cx="2895600" cy="1077218"/>
          </a:xfrm>
          <a:prstGeom prst="rect">
            <a:avLst/>
          </a:prstGeom>
          <a:noFill/>
        </p:spPr>
        <p:txBody>
          <a:bodyPr wrap="square" rtlCol="0">
            <a:spAutoFit/>
          </a:bodyPr>
          <a:lstStyle/>
          <a:p>
            <a:r>
              <a:rPr lang="tr-TR" sz="3200" b="1" dirty="0"/>
              <a:t>Dr. Özlem AKSU</a:t>
            </a:r>
          </a:p>
          <a:p>
            <a:r>
              <a:rPr lang="tr-TR" sz="3200" b="1" dirty="0"/>
              <a:t>OGM-Özel Büro</a:t>
            </a:r>
          </a:p>
        </p:txBody>
      </p:sp>
      <p:pic>
        <p:nvPicPr>
          <p:cNvPr id="5" name="Resim 4">
            <a:extLst>
              <a:ext uri="{FF2B5EF4-FFF2-40B4-BE49-F238E27FC236}">
                <a16:creationId xmlns:a16="http://schemas.microsoft.com/office/drawing/2014/main" id="{D1E2C607-2B4E-161E-CDCC-460A202A3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1699"/>
            <a:ext cx="18288000" cy="12573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BC064-3AEC-E842-3188-0FBB8B63C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09F07B-F299-7732-5C97-04881CBC272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EC5FC046-5B58-26D1-144C-3B896DA27AB2}"/>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96003E4A-3FF6-73E9-25EC-63C6ECB475DC}"/>
              </a:ext>
            </a:extLst>
          </p:cNvPr>
          <p:cNvSpPr txBox="1"/>
          <p:nvPr/>
        </p:nvSpPr>
        <p:spPr>
          <a:xfrm>
            <a:off x="1308546" y="3693667"/>
            <a:ext cx="16441740" cy="6287875"/>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Calibri" panose="020F0502020204030204" pitchFamily="34" charset="0"/>
              </a:rPr>
              <a:t>“Eğitimde İyi Örnekler” web sitesi; eğitim ortamlarına ve eğitim süreçlerine yönelik olarak okul yöneticilerimiz, öğretmenlerimiz ve öğrencilerimiz tarafından geliştirilen iyi örnekleri ve özgün uygulamaları paylaşarak okullarımız arasında bilgi ve tecrübe paylaşımına ortam hazırlamak,  iyi uygulama örneklerini yaygınlaştırmak amacıyla hazırlanmıştır.</a:t>
            </a:r>
          </a:p>
          <a:p>
            <a:pPr marL="457200" indent="-457200" algn="just">
              <a:lnSpc>
                <a:spcPts val="5496"/>
              </a:lnSpc>
              <a:buFont typeface="Arial" panose="020B0604020202020204" pitchFamily="34" charset="0"/>
              <a:buChar char="•"/>
            </a:pPr>
            <a:endParaRPr lang="tr-TR" sz="3200" dirty="0">
              <a:solidFill>
                <a:srgbClr val="000000"/>
              </a:solidFill>
              <a:latin typeface="Calibri (MS)"/>
            </a:endParaRPr>
          </a:p>
          <a:p>
            <a:pPr marL="457200" indent="-457200" algn="just">
              <a:lnSpc>
                <a:spcPts val="5496"/>
              </a:lnSpc>
              <a:buFont typeface="Arial" panose="020B0604020202020204" pitchFamily="34" charset="0"/>
              <a:buChar char="•"/>
            </a:pPr>
            <a:r>
              <a:rPr lang="en-US" sz="3435" dirty="0">
                <a:solidFill>
                  <a:srgbClr val="000000"/>
                </a:solidFill>
                <a:latin typeface="Calibri (MS)"/>
              </a:rPr>
              <a:t>“Eğitimde İyi Örnekler” web sitesine </a:t>
            </a:r>
            <a:r>
              <a:rPr lang="en-US" sz="3435" dirty="0">
                <a:solidFill>
                  <a:srgbClr val="000000"/>
                </a:solidFill>
                <a:latin typeface="Calibri (MS)"/>
                <a:hlinkClick r:id="rId4"/>
              </a:rPr>
              <a:t>https://ogmiyiornekler.meb.gov.tr/</a:t>
            </a:r>
            <a:r>
              <a:rPr lang="en-US" sz="3435" dirty="0">
                <a:solidFill>
                  <a:srgbClr val="000000"/>
                </a:solidFill>
                <a:latin typeface="Calibri (MS)"/>
              </a:rPr>
              <a:t> adresinden erişilmektedir.</a:t>
            </a:r>
          </a:p>
          <a:p>
            <a:pPr algn="just">
              <a:lnSpc>
                <a:spcPts val="5496"/>
              </a:lnSpc>
            </a:pPr>
            <a:endParaRPr lang="en-US" sz="3435" dirty="0">
              <a:solidFill>
                <a:srgbClr val="000000"/>
              </a:solidFill>
              <a:latin typeface="Calibri (MS)"/>
            </a:endParaRPr>
          </a:p>
          <a:p>
            <a:pPr marL="457200" indent="-457200" algn="just">
              <a:lnSpc>
                <a:spcPts val="5496"/>
              </a:lnSpc>
              <a:buFont typeface="Arial" panose="020B0604020202020204" pitchFamily="34" charset="0"/>
              <a:buChar char="•"/>
            </a:pP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19C72B39-F4BD-2B7C-D3B3-5B37D5F3047A}"/>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sp>
        <p:nvSpPr>
          <p:cNvPr id="8" name="TextBox 8">
            <a:extLst>
              <a:ext uri="{FF2B5EF4-FFF2-40B4-BE49-F238E27FC236}">
                <a16:creationId xmlns:a16="http://schemas.microsoft.com/office/drawing/2014/main" id="{30679818-EB22-FFA2-D4EC-DBBAF3428D1C}"/>
              </a:ext>
            </a:extLst>
          </p:cNvPr>
          <p:cNvSpPr txBox="1"/>
          <p:nvPr/>
        </p:nvSpPr>
        <p:spPr>
          <a:xfrm>
            <a:off x="514505" y="2739630"/>
            <a:ext cx="16533337" cy="399020"/>
          </a:xfrm>
          <a:prstGeom prst="rect">
            <a:avLst/>
          </a:prstGeom>
        </p:spPr>
        <p:txBody>
          <a:bodyPr lIns="0" tIns="0" rIns="0" bIns="0" rtlCol="0" anchor="t">
            <a:spAutoFit/>
          </a:bodyPr>
          <a:lstStyle/>
          <a:p>
            <a:pPr algn="ctr">
              <a:lnSpc>
                <a:spcPts val="2599"/>
              </a:lnSpc>
            </a:pPr>
            <a:r>
              <a:rPr lang="en-US" sz="4400" b="1" dirty="0">
                <a:solidFill>
                  <a:srgbClr val="6ABCE3"/>
                </a:solidFill>
              </a:rPr>
              <a:t>AMAÇ</a:t>
            </a:r>
          </a:p>
        </p:txBody>
      </p:sp>
    </p:spTree>
    <p:extLst>
      <p:ext uri="{BB962C8B-B14F-4D97-AF65-F5344CB8AC3E}">
        <p14:creationId xmlns:p14="http://schemas.microsoft.com/office/powerpoint/2010/main" val="138001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p:cNvSpPr txBox="1"/>
          <p:nvPr/>
        </p:nvSpPr>
        <p:spPr>
          <a:xfrm>
            <a:off x="762000" y="3545681"/>
            <a:ext cx="16441740" cy="4163960"/>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Calibri" panose="020F0502020204030204" pitchFamily="34" charset="0"/>
              </a:rPr>
              <a:t>Okul yöneticilerimizin “Eğitimde İyi Örnekler” web sitesi üzerinden konu ve kategori (Akademik Başarılar, Bilim ve Teknoloji, Sanatsal Faaliyetler, Kültürel ve Sosyal Faaliyetler vb.)  belirterek gönderdikleri okulların kurumsal web sitelerindeki haberlere ait linkler, Ortaöğretim Genel Müdürlüğü bünyesinde oluşturulan inceleme komisyonu tarafından web sitesinde paylaşılan kriterlere göre (haber metni kriterleri ve haber görsel kriterleri) değerlendirilerek uygun görülen haberler yayına alınmaktadır.</a:t>
            </a:r>
            <a:endParaRPr lang="en-US" sz="3435" dirty="0">
              <a:solidFill>
                <a:srgbClr val="000000"/>
              </a:solidFill>
              <a:latin typeface="Calibri (MS)"/>
            </a:endParaRPr>
          </a:p>
        </p:txBody>
      </p:sp>
      <p:sp>
        <p:nvSpPr>
          <p:cNvPr id="7" name="TextBox 7"/>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216B-A21D-5F91-E9A1-301946F72A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58ADB8-238A-9811-49C1-BFC743251F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BC4303EE-4C49-3813-62E0-33AABAFE71E8}"/>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3EC49409-BD7D-278E-45C6-38C83F2885D7}"/>
              </a:ext>
            </a:extLst>
          </p:cNvPr>
          <p:cNvSpPr txBox="1"/>
          <p:nvPr/>
        </p:nvSpPr>
        <p:spPr>
          <a:xfrm>
            <a:off x="762000" y="3545681"/>
            <a:ext cx="16441740" cy="2753318"/>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Calibri" panose="020F0502020204030204" pitchFamily="34" charset="0"/>
              </a:rPr>
              <a:t>Okul yöneticilerimiz kurumsal mailleri aracılığıyla Genel Müdürlüğümüze haftalık olarak yaklaşık 70 ile 110 arasında mail iletmektedir, iletilen maillerin kriterlere göre değerlendirilmesinin ardından haftalık olarak 10 ile </a:t>
            </a:r>
            <a:r>
              <a:rPr lang="tr-TR" sz="3200" dirty="0">
                <a:ea typeface="Calibri" panose="020F0502020204030204" pitchFamily="34" charset="0"/>
              </a:rPr>
              <a:t>25</a:t>
            </a:r>
            <a:r>
              <a:rPr lang="tr-TR" sz="3200" dirty="0">
                <a:effectLst/>
                <a:ea typeface="Calibri" panose="020F0502020204030204" pitchFamily="34" charset="0"/>
              </a:rPr>
              <a:t> arasında değişen iyi uygulama örnekleri Genel Müdürlüğümüz web sayfamızda paylaşılmaktadır.</a:t>
            </a: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14E3FEDE-8241-33E8-C38C-D4DED23EF52B}"/>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spTree>
    <p:extLst>
      <p:ext uri="{BB962C8B-B14F-4D97-AF65-F5344CB8AC3E}">
        <p14:creationId xmlns:p14="http://schemas.microsoft.com/office/powerpoint/2010/main" val="426947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A5D10-B1AF-2354-88F7-5066C6CAAA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216F7E-57E4-E35A-E4A4-AC2EE077AA6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AAF62E4F-557E-1F21-3E5B-22D27025B573}"/>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10EDFD6E-B031-9A09-BADD-8259D878CFD1}"/>
              </a:ext>
            </a:extLst>
          </p:cNvPr>
          <p:cNvSpPr txBox="1"/>
          <p:nvPr/>
        </p:nvSpPr>
        <p:spPr>
          <a:xfrm>
            <a:off x="762000" y="3545681"/>
            <a:ext cx="16441740" cy="645305"/>
          </a:xfrm>
          <a:prstGeom prst="rect">
            <a:avLst/>
          </a:prstGeom>
        </p:spPr>
        <p:txBody>
          <a:bodyPr lIns="0" tIns="0" rIns="0" bIns="0" rtlCol="0" anchor="t">
            <a:spAutoFit/>
          </a:bodyPr>
          <a:lstStyle/>
          <a:p>
            <a:pPr algn="just">
              <a:lnSpc>
                <a:spcPts val="5496"/>
              </a:lnSpc>
            </a:pP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2356D182-C233-B5CF-11F9-C946B84C04BD}"/>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pic>
        <p:nvPicPr>
          <p:cNvPr id="6" name="Resim 5">
            <a:extLst>
              <a:ext uri="{FF2B5EF4-FFF2-40B4-BE49-F238E27FC236}">
                <a16:creationId xmlns:a16="http://schemas.microsoft.com/office/drawing/2014/main" id="{B0666029-13DB-33D7-8691-862D86808083}"/>
              </a:ext>
            </a:extLst>
          </p:cNvPr>
          <p:cNvPicPr>
            <a:picLocks noChangeAspect="1"/>
          </p:cNvPicPr>
          <p:nvPr/>
        </p:nvPicPr>
        <p:blipFill>
          <a:blip r:embed="rId4"/>
          <a:stretch>
            <a:fillRect/>
          </a:stretch>
        </p:blipFill>
        <p:spPr>
          <a:xfrm>
            <a:off x="0" y="2585186"/>
            <a:ext cx="18288000" cy="7514309"/>
          </a:xfrm>
          <a:prstGeom prst="rect">
            <a:avLst/>
          </a:prstGeom>
        </p:spPr>
      </p:pic>
    </p:spTree>
    <p:extLst>
      <p:ext uri="{BB962C8B-B14F-4D97-AF65-F5344CB8AC3E}">
        <p14:creationId xmlns:p14="http://schemas.microsoft.com/office/powerpoint/2010/main" val="271850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B9BB9-6158-C04E-5DED-76934E6B90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B49BC1-E00A-8B8E-43CE-D10B1D70436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9E780EAF-72E6-5025-C714-0AC42879322F}"/>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9DA67833-97BF-8AD0-C6E2-0248DF085C39}"/>
              </a:ext>
            </a:extLst>
          </p:cNvPr>
          <p:cNvSpPr txBox="1"/>
          <p:nvPr/>
        </p:nvSpPr>
        <p:spPr>
          <a:xfrm>
            <a:off x="762000" y="3545681"/>
            <a:ext cx="16441740" cy="645305"/>
          </a:xfrm>
          <a:prstGeom prst="rect">
            <a:avLst/>
          </a:prstGeom>
        </p:spPr>
        <p:txBody>
          <a:bodyPr lIns="0" tIns="0" rIns="0" bIns="0" rtlCol="0" anchor="t">
            <a:spAutoFit/>
          </a:bodyPr>
          <a:lstStyle/>
          <a:p>
            <a:pPr algn="just">
              <a:lnSpc>
                <a:spcPts val="5496"/>
              </a:lnSpc>
            </a:pP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137DAF3D-8EAF-D604-FEEA-17BBE81383AF}"/>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pic>
        <p:nvPicPr>
          <p:cNvPr id="8" name="Resim 7">
            <a:extLst>
              <a:ext uri="{FF2B5EF4-FFF2-40B4-BE49-F238E27FC236}">
                <a16:creationId xmlns:a16="http://schemas.microsoft.com/office/drawing/2014/main" id="{CC71A2C2-FD47-2FD5-C883-49E216636E42}"/>
              </a:ext>
            </a:extLst>
          </p:cNvPr>
          <p:cNvPicPr>
            <a:picLocks noChangeAspect="1"/>
          </p:cNvPicPr>
          <p:nvPr/>
        </p:nvPicPr>
        <p:blipFill>
          <a:blip r:embed="rId4"/>
          <a:stretch>
            <a:fillRect/>
          </a:stretch>
        </p:blipFill>
        <p:spPr>
          <a:xfrm>
            <a:off x="211975" y="2952698"/>
            <a:ext cx="18164589" cy="6000802"/>
          </a:xfrm>
          <a:prstGeom prst="rect">
            <a:avLst/>
          </a:prstGeom>
        </p:spPr>
      </p:pic>
    </p:spTree>
    <p:extLst>
      <p:ext uri="{BB962C8B-B14F-4D97-AF65-F5344CB8AC3E}">
        <p14:creationId xmlns:p14="http://schemas.microsoft.com/office/powerpoint/2010/main" val="20087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D4E55-5827-5C00-72B8-D2D2929A34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9EE994-0D0A-D346-BF84-7846A612CA8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1588162B-F8EC-0767-B97B-EB6E960BDBF8}"/>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3341A074-DEBE-A23B-0F47-EA9A1F5A4B68}"/>
              </a:ext>
            </a:extLst>
          </p:cNvPr>
          <p:cNvSpPr txBox="1"/>
          <p:nvPr/>
        </p:nvSpPr>
        <p:spPr>
          <a:xfrm>
            <a:off x="762000" y="3545681"/>
            <a:ext cx="16441740" cy="645305"/>
          </a:xfrm>
          <a:prstGeom prst="rect">
            <a:avLst/>
          </a:prstGeom>
        </p:spPr>
        <p:txBody>
          <a:bodyPr lIns="0" tIns="0" rIns="0" bIns="0" rtlCol="0" anchor="t">
            <a:spAutoFit/>
          </a:bodyPr>
          <a:lstStyle/>
          <a:p>
            <a:pPr algn="just">
              <a:lnSpc>
                <a:spcPts val="5496"/>
              </a:lnSpc>
            </a:pP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B3362DF8-2D55-264C-0C23-BBE685D53EF6}"/>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pic>
        <p:nvPicPr>
          <p:cNvPr id="6" name="Resim 5">
            <a:extLst>
              <a:ext uri="{FF2B5EF4-FFF2-40B4-BE49-F238E27FC236}">
                <a16:creationId xmlns:a16="http://schemas.microsoft.com/office/drawing/2014/main" id="{69F550DC-E497-9A5B-420B-9523168005FA}"/>
              </a:ext>
            </a:extLst>
          </p:cNvPr>
          <p:cNvPicPr>
            <a:picLocks noChangeAspect="1"/>
          </p:cNvPicPr>
          <p:nvPr/>
        </p:nvPicPr>
        <p:blipFill>
          <a:blip r:embed="rId4"/>
          <a:stretch>
            <a:fillRect/>
          </a:stretch>
        </p:blipFill>
        <p:spPr>
          <a:xfrm>
            <a:off x="364036" y="2952698"/>
            <a:ext cx="17559928" cy="5735458"/>
          </a:xfrm>
          <a:prstGeom prst="rect">
            <a:avLst/>
          </a:prstGeom>
        </p:spPr>
      </p:pic>
    </p:spTree>
    <p:extLst>
      <p:ext uri="{BB962C8B-B14F-4D97-AF65-F5344CB8AC3E}">
        <p14:creationId xmlns:p14="http://schemas.microsoft.com/office/powerpoint/2010/main" val="372480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BC878-3B04-223B-8AED-A266FB54CA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7EB8DD-8E55-1DE8-7885-80105387B34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a:extLst>
              <a:ext uri="{FF2B5EF4-FFF2-40B4-BE49-F238E27FC236}">
                <a16:creationId xmlns:a16="http://schemas.microsoft.com/office/drawing/2014/main" id="{DEFF047C-30AE-4E80-5EF1-B805FCE9F23E}"/>
              </a:ext>
            </a:extLst>
          </p:cNvPr>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a:extLst>
              <a:ext uri="{FF2B5EF4-FFF2-40B4-BE49-F238E27FC236}">
                <a16:creationId xmlns:a16="http://schemas.microsoft.com/office/drawing/2014/main" id="{B713F853-0962-15D9-6E31-4D83B58BA655}"/>
              </a:ext>
            </a:extLst>
          </p:cNvPr>
          <p:cNvSpPr txBox="1"/>
          <p:nvPr/>
        </p:nvSpPr>
        <p:spPr>
          <a:xfrm>
            <a:off x="762000" y="3545681"/>
            <a:ext cx="16441740" cy="645305"/>
          </a:xfrm>
          <a:prstGeom prst="rect">
            <a:avLst/>
          </a:prstGeom>
        </p:spPr>
        <p:txBody>
          <a:bodyPr lIns="0" tIns="0" rIns="0" bIns="0" rtlCol="0" anchor="t">
            <a:spAutoFit/>
          </a:bodyPr>
          <a:lstStyle/>
          <a:p>
            <a:pPr algn="just">
              <a:lnSpc>
                <a:spcPts val="5496"/>
              </a:lnSpc>
            </a:pPr>
            <a:endParaRPr lang="en-US" sz="3435" dirty="0">
              <a:solidFill>
                <a:srgbClr val="000000"/>
              </a:solidFill>
              <a:latin typeface="Calibri (MS)"/>
            </a:endParaRPr>
          </a:p>
        </p:txBody>
      </p:sp>
      <p:sp>
        <p:nvSpPr>
          <p:cNvPr id="7" name="TextBox 7">
            <a:extLst>
              <a:ext uri="{FF2B5EF4-FFF2-40B4-BE49-F238E27FC236}">
                <a16:creationId xmlns:a16="http://schemas.microsoft.com/office/drawing/2014/main" id="{2A46273B-9E3C-7226-825E-0502F06E0621}"/>
              </a:ext>
            </a:extLst>
          </p:cNvPr>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tr-TR" sz="4400" b="1" dirty="0">
                <a:solidFill>
                  <a:srgbClr val="0F70B8"/>
                </a:solidFill>
              </a:rPr>
              <a:t>EĞİTİMDE İYİ ÖRNEKLER WEB SİTESİ</a:t>
            </a:r>
            <a:endParaRPr lang="en-US" sz="4400" b="1" dirty="0">
              <a:solidFill>
                <a:srgbClr val="0F70B8"/>
              </a:solidFill>
            </a:endParaRPr>
          </a:p>
        </p:txBody>
      </p:sp>
      <p:pic>
        <p:nvPicPr>
          <p:cNvPr id="8" name="Resim 7">
            <a:extLst>
              <a:ext uri="{FF2B5EF4-FFF2-40B4-BE49-F238E27FC236}">
                <a16:creationId xmlns:a16="http://schemas.microsoft.com/office/drawing/2014/main" id="{9D2C721F-725C-7ABC-54DE-C02DA73AC2A7}"/>
              </a:ext>
            </a:extLst>
          </p:cNvPr>
          <p:cNvPicPr>
            <a:picLocks noChangeAspect="1"/>
          </p:cNvPicPr>
          <p:nvPr/>
        </p:nvPicPr>
        <p:blipFill>
          <a:blip r:embed="rId4"/>
          <a:stretch>
            <a:fillRect/>
          </a:stretch>
        </p:blipFill>
        <p:spPr>
          <a:xfrm>
            <a:off x="434316" y="2952698"/>
            <a:ext cx="17419367" cy="5586612"/>
          </a:xfrm>
          <a:prstGeom prst="rect">
            <a:avLst/>
          </a:prstGeom>
        </p:spPr>
      </p:pic>
    </p:spTree>
    <p:extLst>
      <p:ext uri="{BB962C8B-B14F-4D97-AF65-F5344CB8AC3E}">
        <p14:creationId xmlns:p14="http://schemas.microsoft.com/office/powerpoint/2010/main" val="341102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7" name="TextBox 7"/>
          <p:cNvSpPr txBox="1"/>
          <p:nvPr/>
        </p:nvSpPr>
        <p:spPr>
          <a:xfrm>
            <a:off x="542214" y="1998661"/>
            <a:ext cx="16533337" cy="6734088"/>
          </a:xfrm>
          <a:prstGeom prst="rect">
            <a:avLst/>
          </a:prstGeom>
        </p:spPr>
        <p:txBody>
          <a:bodyPr wrap="square" lIns="0" tIns="0" rIns="0" bIns="0" rtlCol="0" anchor="t">
            <a:spAutoFit/>
          </a:bodyPr>
          <a:lstStyle/>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endParaRPr lang="tr-TR" sz="4400" dirty="0">
              <a:solidFill>
                <a:srgbClr val="0F70B8"/>
              </a:solidFill>
            </a:endParaRPr>
          </a:p>
          <a:p>
            <a:pPr algn="ctr">
              <a:lnSpc>
                <a:spcPts val="2599"/>
              </a:lnSpc>
            </a:pPr>
            <a:r>
              <a:rPr lang="tr-TR" sz="4400" dirty="0">
                <a:solidFill>
                  <a:srgbClr val="0F70B8"/>
                </a:solidFill>
              </a:rPr>
              <a:t>                                                                                            TEŞEKKÜR EDERİZ...</a:t>
            </a:r>
            <a:endParaRPr lang="en-US" sz="4400" dirty="0">
              <a:solidFill>
                <a:srgbClr val="0F70B8"/>
              </a:solidFill>
            </a:endParaRPr>
          </a:p>
        </p:txBody>
      </p:sp>
      <p:pic>
        <p:nvPicPr>
          <p:cNvPr id="4" name="Resim 3">
            <a:extLst>
              <a:ext uri="{FF2B5EF4-FFF2-40B4-BE49-F238E27FC236}">
                <a16:creationId xmlns:a16="http://schemas.microsoft.com/office/drawing/2014/main" id="{BFE70198-895B-BBEF-4482-BE0A15D9C1F6}"/>
              </a:ext>
            </a:extLst>
          </p:cNvPr>
          <p:cNvPicPr>
            <a:picLocks noChangeAspect="1"/>
          </p:cNvPicPr>
          <p:nvPr/>
        </p:nvPicPr>
        <p:blipFill>
          <a:blip r:embed="rId4"/>
          <a:stretch>
            <a:fillRect/>
          </a:stretch>
        </p:blipFill>
        <p:spPr>
          <a:xfrm>
            <a:off x="0" y="4512564"/>
            <a:ext cx="18288000" cy="1261872"/>
          </a:xfrm>
          <a:prstGeom prst="rect">
            <a:avLst/>
          </a:prstGeom>
        </p:spPr>
      </p:pic>
    </p:spTree>
    <p:extLst>
      <p:ext uri="{BB962C8B-B14F-4D97-AF65-F5344CB8AC3E}">
        <p14:creationId xmlns:p14="http://schemas.microsoft.com/office/powerpoint/2010/main" val="231813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267</Words>
  <Application>Microsoft Office PowerPoint</Application>
  <PresentationFormat>Özel</PresentationFormat>
  <Paragraphs>67</Paragraphs>
  <Slides>9</Slides>
  <Notes>8</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Liselerde bilim uygulamaları.pptx</dc:title>
  <cp:lastModifiedBy>uğur eren</cp:lastModifiedBy>
  <cp:revision>34</cp:revision>
  <dcterms:created xsi:type="dcterms:W3CDTF">2006-08-16T00:00:00Z</dcterms:created>
  <dcterms:modified xsi:type="dcterms:W3CDTF">2024-03-04T16:42:57Z</dcterms:modified>
  <dc:identifier>DAFzGfQ-AOE</dc:identifier>
</cp:coreProperties>
</file>